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2" r:id="rId4"/>
    <p:sldId id="283" r:id="rId5"/>
    <p:sldId id="284" r:id="rId6"/>
    <p:sldId id="280" r:id="rId7"/>
    <p:sldId id="257" r:id="rId8"/>
    <p:sldId id="285" r:id="rId9"/>
    <p:sldId id="286" r:id="rId10"/>
    <p:sldId id="287" r:id="rId11"/>
    <p:sldId id="288" r:id="rId12"/>
    <p:sldId id="289" r:id="rId13"/>
    <p:sldId id="291" r:id="rId14"/>
    <p:sldId id="292" r:id="rId15"/>
    <p:sldId id="259" r:id="rId16"/>
    <p:sldId id="261" r:id="rId17"/>
    <p:sldId id="262" r:id="rId18"/>
    <p:sldId id="263" r:id="rId19"/>
    <p:sldId id="264" r:id="rId20"/>
    <p:sldId id="265" r:id="rId21"/>
    <p:sldId id="267" r:id="rId22"/>
    <p:sldId id="266" r:id="rId23"/>
    <p:sldId id="268" r:id="rId24"/>
    <p:sldId id="293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94" r:id="rId3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DEF4-05A7-4257-A0AF-32A0D9286E18}" type="datetimeFigureOut">
              <a:rPr lang="pl-PL" smtClean="0"/>
              <a:pPr/>
              <a:t>27.09.2022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28A9-5D02-4DD5-A78C-2B0CC337D94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5358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DEF4-05A7-4257-A0AF-32A0D9286E18}" type="datetimeFigureOut">
              <a:rPr lang="pl-PL" smtClean="0"/>
              <a:pPr/>
              <a:t>27.09.2022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28A9-5D02-4DD5-A78C-2B0CC337D94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5386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DEF4-05A7-4257-A0AF-32A0D9286E18}" type="datetimeFigureOut">
              <a:rPr lang="pl-PL" smtClean="0"/>
              <a:pPr/>
              <a:t>27.09.2022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28A9-5D02-4DD5-A78C-2B0CC337D94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8828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DEF4-05A7-4257-A0AF-32A0D9286E18}" type="datetimeFigureOut">
              <a:rPr lang="pl-PL" smtClean="0"/>
              <a:pPr/>
              <a:t>27.09.2022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28A9-5D02-4DD5-A78C-2B0CC337D94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3685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DEF4-05A7-4257-A0AF-32A0D9286E18}" type="datetimeFigureOut">
              <a:rPr lang="pl-PL" smtClean="0"/>
              <a:pPr/>
              <a:t>27.09.2022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28A9-5D02-4DD5-A78C-2B0CC337D94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0267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DEF4-05A7-4257-A0AF-32A0D9286E18}" type="datetimeFigureOut">
              <a:rPr lang="pl-PL" smtClean="0"/>
              <a:pPr/>
              <a:t>27.09.2022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28A9-5D02-4DD5-A78C-2B0CC337D94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6405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DEF4-05A7-4257-A0AF-32A0D9286E18}" type="datetimeFigureOut">
              <a:rPr lang="pl-PL" smtClean="0"/>
              <a:pPr/>
              <a:t>27.09.2022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28A9-5D02-4DD5-A78C-2B0CC337D94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1748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DEF4-05A7-4257-A0AF-32A0D9286E18}" type="datetimeFigureOut">
              <a:rPr lang="pl-PL" smtClean="0"/>
              <a:pPr/>
              <a:t>27.09.2022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28A9-5D02-4DD5-A78C-2B0CC337D94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9092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DEF4-05A7-4257-A0AF-32A0D9286E18}" type="datetimeFigureOut">
              <a:rPr lang="pl-PL" smtClean="0"/>
              <a:pPr/>
              <a:t>27.09.2022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28A9-5D02-4DD5-A78C-2B0CC337D94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3653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DEF4-05A7-4257-A0AF-32A0D9286E18}" type="datetimeFigureOut">
              <a:rPr lang="pl-PL" smtClean="0"/>
              <a:pPr/>
              <a:t>27.09.2022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28A9-5D02-4DD5-A78C-2B0CC337D94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6734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2DEF4-05A7-4257-A0AF-32A0D9286E18}" type="datetimeFigureOut">
              <a:rPr lang="pl-PL" smtClean="0"/>
              <a:pPr/>
              <a:t>27.09.2022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28A9-5D02-4DD5-A78C-2B0CC337D94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0631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DEF4-05A7-4257-A0AF-32A0D9286E18}" type="datetimeFigureOut">
              <a:rPr lang="pl-PL" smtClean="0"/>
              <a:pPr/>
              <a:t>27.09.2022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428A9-5D02-4DD5-A78C-2B0CC337D94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1780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i="1" dirty="0" smtClean="0"/>
              <a:t>BEZPIECZNE DZIECI w SIECI</a:t>
            </a:r>
            <a:endParaRPr lang="pl-PL" i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CO MOŻEMY </a:t>
            </a:r>
            <a:r>
              <a:rPr lang="pl-PL" sz="3600" dirty="0" smtClean="0"/>
              <a:t>ZROBIĆ?</a:t>
            </a:r>
            <a:endParaRPr lang="pl-PL" sz="3600" dirty="0" smtClean="0"/>
          </a:p>
        </p:txBody>
      </p:sp>
    </p:spTree>
    <p:extLst>
      <p:ext uri="{BB962C8B-B14F-4D97-AF65-F5344CB8AC3E}">
        <p14:creationId xmlns:p14="http://schemas.microsoft.com/office/powerpoint/2010/main" val="304885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603" y="438653"/>
            <a:ext cx="9144793" cy="598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27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Zagrożenia dla tożsamości człowieka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dystans poznawczy,</a:t>
            </a:r>
          </a:p>
          <a:p>
            <a:r>
              <a:rPr lang="pl-PL" dirty="0" smtClean="0"/>
              <a:t>dychotomia tożsamości,</a:t>
            </a:r>
          </a:p>
          <a:p>
            <a:r>
              <a:rPr lang="pl-PL" dirty="0" smtClean="0"/>
              <a:t>edytowanie informacji na swój temat w Internecie,</a:t>
            </a:r>
          </a:p>
          <a:p>
            <a:r>
              <a:rPr lang="pl-PL" dirty="0" smtClean="0"/>
              <a:t>eskalacja aspiracji,</a:t>
            </a:r>
          </a:p>
          <a:p>
            <a:r>
              <a:rPr lang="pl-PL" dirty="0" smtClean="0"/>
              <a:t>iluzja kontroli,</a:t>
            </a:r>
          </a:p>
          <a:p>
            <a:r>
              <a:rPr lang="pl-PL" dirty="0" smtClean="0"/>
              <a:t>iluzja dystansu.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65027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14528"/>
            <a:ext cx="9144000" cy="602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05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048000" y="310583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4800" dirty="0"/>
              <a:t>IDEA 3 x R</a:t>
            </a:r>
            <a:r>
              <a:rPr lang="pl-PL" dirty="0"/>
              <a:t/>
            </a:r>
            <a:br>
              <a:rPr lang="pl-PL" dirty="0"/>
            </a:br>
            <a:r>
              <a:rPr lang="pl-PL" sz="4800" u="sng" dirty="0"/>
              <a:t>Relacja Rama Rytuał</a:t>
            </a:r>
            <a:endParaRPr lang="pl-PL" sz="4800" dirty="0"/>
          </a:p>
        </p:txBody>
      </p:sp>
    </p:spTree>
    <p:extLst>
      <p:ext uri="{BB962C8B-B14F-4D97-AF65-F5344CB8AC3E}">
        <p14:creationId xmlns:p14="http://schemas.microsoft.com/office/powerpoint/2010/main" val="2491618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603" y="423411"/>
            <a:ext cx="9144793" cy="601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39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IDEA 3 x R</a:t>
            </a:r>
            <a:br>
              <a:rPr lang="pl-PL" dirty="0" smtClean="0"/>
            </a:br>
            <a:r>
              <a:rPr lang="pl-PL" sz="2800" dirty="0" smtClean="0"/>
              <a:t>Relacja </a:t>
            </a:r>
            <a:r>
              <a:rPr lang="pl-PL" sz="2800" dirty="0"/>
              <a:t>R</a:t>
            </a:r>
            <a:r>
              <a:rPr lang="pl-PL" sz="2800" dirty="0" smtClean="0"/>
              <a:t>ama Rytuał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smtClean="0"/>
              <a:t>Relacje rodzicielskie – potrzeby dziecka</a:t>
            </a:r>
          </a:p>
          <a:p>
            <a:pPr marL="0" indent="0" algn="ctr">
              <a:buNone/>
            </a:pPr>
            <a:endParaRPr lang="pl-PL" dirty="0" smtClean="0"/>
          </a:p>
          <a:p>
            <a:r>
              <a:rPr lang="pl-PL" dirty="0"/>
              <a:t> </a:t>
            </a:r>
            <a:r>
              <a:rPr lang="pl-PL" dirty="0" smtClean="0"/>
              <a:t> ciepły dotyk,</a:t>
            </a:r>
          </a:p>
          <a:p>
            <a:r>
              <a:rPr lang="pl-PL" dirty="0"/>
              <a:t>  </a:t>
            </a:r>
            <a:r>
              <a:rPr lang="pl-PL" dirty="0" smtClean="0"/>
              <a:t> przytulanie,</a:t>
            </a:r>
          </a:p>
          <a:p>
            <a:r>
              <a:rPr lang="pl-PL" dirty="0"/>
              <a:t>  </a:t>
            </a:r>
            <a:r>
              <a:rPr lang="pl-PL" dirty="0" smtClean="0"/>
              <a:t> czułe przemawianie,</a:t>
            </a:r>
          </a:p>
          <a:p>
            <a:r>
              <a:rPr lang="pl-PL" dirty="0" smtClean="0"/>
              <a:t>   śpiewanie, </a:t>
            </a:r>
          </a:p>
          <a:p>
            <a:r>
              <a:rPr lang="pl-PL" dirty="0"/>
              <a:t>  </a:t>
            </a:r>
            <a:r>
              <a:rPr lang="pl-PL" dirty="0" smtClean="0"/>
              <a:t> kontakt wzrokowy.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412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IDEA 3 x R</a:t>
            </a:r>
            <a:br>
              <a:rPr lang="pl-PL" dirty="0" smtClean="0"/>
            </a:br>
            <a:r>
              <a:rPr lang="pl-PL" sz="2800" u="sng" dirty="0" smtClean="0"/>
              <a:t>Relacja</a:t>
            </a:r>
            <a:r>
              <a:rPr lang="pl-PL" sz="2800" dirty="0" smtClean="0"/>
              <a:t> Rama Rytuał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 smtClean="0"/>
              <a:t>Badania Uniwersytetu Harvarda potwierdzają, </a:t>
            </a:r>
            <a:r>
              <a:rPr lang="pl-PL" i="1" u="sng" dirty="0" smtClean="0"/>
              <a:t>że „dobre relacje, jakie</a:t>
            </a:r>
          </a:p>
          <a:p>
            <a:pPr marL="0" indent="0" algn="just">
              <a:buNone/>
            </a:pPr>
            <a:r>
              <a:rPr lang="pl-PL" i="1" u="sng" dirty="0" smtClean="0"/>
              <a:t>  mamy z  innymi ludźmi, nie tylko utrzymują nas w szczęściu i zdrowiu</a:t>
            </a:r>
          </a:p>
          <a:p>
            <a:pPr marL="0" indent="0" algn="just">
              <a:buNone/>
            </a:pPr>
            <a:r>
              <a:rPr lang="pl-PL" i="1" u="sng" dirty="0" smtClean="0"/>
              <a:t> ale, mają bardzo  pozytywny  wpływ  na  przeżywanie  naszej  starości </a:t>
            </a:r>
          </a:p>
          <a:p>
            <a:pPr marL="0" indent="0" algn="just">
              <a:buNone/>
            </a:pPr>
            <a:r>
              <a:rPr lang="pl-PL" i="1" u="sng" dirty="0" smtClean="0"/>
              <a:t>oraz funkcjonowanie naszego mózgu.”</a:t>
            </a:r>
            <a:endParaRPr lang="pl-PL" i="1" u="sng" dirty="0"/>
          </a:p>
        </p:txBody>
      </p:sp>
    </p:spTree>
    <p:extLst>
      <p:ext uri="{BB962C8B-B14F-4D97-AF65-F5344CB8AC3E}">
        <p14:creationId xmlns:p14="http://schemas.microsoft.com/office/powerpoint/2010/main" val="39037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IDEA 3 x R</a:t>
            </a:r>
            <a:br>
              <a:rPr lang="pl-PL" dirty="0" smtClean="0"/>
            </a:br>
            <a:r>
              <a:rPr lang="pl-PL" sz="2800" dirty="0" smtClean="0"/>
              <a:t>Relacja Rama </a:t>
            </a:r>
            <a:r>
              <a:rPr lang="pl-PL" sz="2800" u="sng" dirty="0" smtClean="0"/>
              <a:t>Rytuał</a:t>
            </a:r>
            <a:endParaRPr lang="pl-PL" sz="2800" u="sng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Pozycje codziennego rytuału:</a:t>
            </a:r>
          </a:p>
          <a:p>
            <a:r>
              <a:rPr lang="pl-PL" dirty="0"/>
              <a:t>c</a:t>
            </a:r>
            <a:r>
              <a:rPr lang="pl-PL" dirty="0" smtClean="0"/>
              <a:t>odzienne przygotowanie do szkoły </a:t>
            </a:r>
            <a:r>
              <a:rPr lang="pl-PL" i="1" u="sng" dirty="0" smtClean="0"/>
              <a:t>(</a:t>
            </a:r>
            <a:r>
              <a:rPr lang="pl-PL" i="1" u="sng" dirty="0" err="1" smtClean="0"/>
              <a:t>phone</a:t>
            </a:r>
            <a:r>
              <a:rPr lang="pl-PL" i="1" u="sng" dirty="0" smtClean="0"/>
              <a:t> – </a:t>
            </a:r>
            <a:r>
              <a:rPr lang="pl-PL" i="1" u="sng" dirty="0" err="1" smtClean="0"/>
              <a:t>free</a:t>
            </a:r>
            <a:r>
              <a:rPr lang="pl-PL" i="1" u="sng" dirty="0" smtClean="0"/>
              <a:t> </a:t>
            </a:r>
            <a:r>
              <a:rPr lang="pl-PL" i="1" u="sng" dirty="0" err="1" smtClean="0"/>
              <a:t>zone</a:t>
            </a:r>
            <a:r>
              <a:rPr lang="pl-PL" i="1" u="sng" dirty="0" smtClean="0"/>
              <a:t>),</a:t>
            </a:r>
          </a:p>
          <a:p>
            <a:r>
              <a:rPr lang="pl-PL" dirty="0"/>
              <a:t>w</a:t>
            </a:r>
            <a:r>
              <a:rPr lang="pl-PL" dirty="0" smtClean="0"/>
              <a:t>ieczorna kąpiel o ustalonej porze dnia,</a:t>
            </a:r>
          </a:p>
          <a:p>
            <a:r>
              <a:rPr lang="pl-PL" dirty="0"/>
              <a:t>w</a:t>
            </a:r>
            <a:r>
              <a:rPr lang="pl-PL" dirty="0" smtClean="0"/>
              <a:t>spólna celebracja posiłków,</a:t>
            </a:r>
          </a:p>
          <a:p>
            <a:r>
              <a:rPr lang="pl-PL" dirty="0"/>
              <a:t>c</a:t>
            </a:r>
            <a:r>
              <a:rPr lang="pl-PL" dirty="0" smtClean="0"/>
              <a:t>zytanie książki przed zaśnięciem,</a:t>
            </a:r>
          </a:p>
          <a:p>
            <a:r>
              <a:rPr lang="pl-PL" dirty="0"/>
              <a:t>s</a:t>
            </a:r>
            <a:r>
              <a:rPr lang="pl-PL" dirty="0" smtClean="0"/>
              <a:t>ystematycznie powtarzane weekendy bez mediów cyfrowych,</a:t>
            </a:r>
          </a:p>
          <a:p>
            <a:r>
              <a:rPr lang="pl-PL" dirty="0"/>
              <a:t>w</a:t>
            </a:r>
            <a:r>
              <a:rPr lang="pl-PL" dirty="0" smtClean="0"/>
              <a:t>spólne wyjazdy w ważne miejsca.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2260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IDEA 3 x R</a:t>
            </a:r>
            <a:br>
              <a:rPr lang="pl-PL" dirty="0" smtClean="0"/>
            </a:br>
            <a:r>
              <a:rPr lang="pl-PL" sz="2800" dirty="0" smtClean="0"/>
              <a:t>Relacja </a:t>
            </a:r>
            <a:r>
              <a:rPr lang="pl-PL" sz="2800" u="sng" dirty="0" smtClean="0"/>
              <a:t>Rama</a:t>
            </a:r>
            <a:r>
              <a:rPr lang="pl-PL" sz="2800" dirty="0" smtClean="0"/>
              <a:t> Rytuał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smtClean="0"/>
              <a:t>ZASADY</a:t>
            </a:r>
          </a:p>
          <a:p>
            <a:r>
              <a:rPr lang="pl-PL" dirty="0"/>
              <a:t>o</a:t>
            </a:r>
            <a:r>
              <a:rPr lang="pl-PL" dirty="0" smtClean="0"/>
              <a:t> zasadach współdecydują wszyscy domownicy,</a:t>
            </a:r>
          </a:p>
          <a:p>
            <a:r>
              <a:rPr lang="pl-PL" dirty="0"/>
              <a:t>u</a:t>
            </a:r>
            <a:r>
              <a:rPr lang="pl-PL" dirty="0" smtClean="0"/>
              <a:t>stalone zasady dotyczą wszystkich,</a:t>
            </a:r>
          </a:p>
          <a:p>
            <a:r>
              <a:rPr lang="pl-PL" dirty="0"/>
              <a:t>z</a:t>
            </a:r>
            <a:r>
              <a:rPr lang="pl-PL" dirty="0" smtClean="0"/>
              <a:t>asady są konsekwentnie przestrzegane,</a:t>
            </a:r>
          </a:p>
          <a:p>
            <a:r>
              <a:rPr lang="pl-PL" dirty="0"/>
              <a:t>z</a:t>
            </a:r>
            <a:r>
              <a:rPr lang="pl-PL" dirty="0" smtClean="0"/>
              <a:t>asady są jasne i wiadome wszystkim – mogą być spisane,</a:t>
            </a:r>
          </a:p>
          <a:p>
            <a:r>
              <a:rPr lang="pl-PL" dirty="0"/>
              <a:t>z</a:t>
            </a:r>
            <a:r>
              <a:rPr lang="pl-PL" dirty="0" smtClean="0"/>
              <a:t>asady rozciągają się na dom, naukę, pracę, czas wolny.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961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dirty="0" smtClean="0"/>
              <a:t>POTĘGA  STOŁU  W  ŚWIECIE  CYFROWYM</a:t>
            </a:r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i="1" dirty="0" smtClean="0"/>
              <a:t>- tu tworzą się wspólne relacje!!!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423998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CZY  WIESZ  ŻE?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Stopień nasycenia technologią w smartfonie jest większy od tej, która pozwoliła wylądować ludziom na Księżycu.</a:t>
            </a:r>
            <a:endParaRPr lang="pl-PL" dirty="0"/>
          </a:p>
          <a:p>
            <a:r>
              <a:rPr lang="pl-PL" dirty="0" smtClean="0"/>
              <a:t>Naszym urządzeniom elektronicznym zaczynamy nadawać cechy przynależne ludziom.</a:t>
            </a:r>
          </a:p>
          <a:p>
            <a:r>
              <a:rPr lang="pl-PL" dirty="0" smtClean="0"/>
              <a:t>Wszyscy nastolatkowie korzystają z Internetu (Raport NASK 3.0).</a:t>
            </a:r>
          </a:p>
          <a:p>
            <a:r>
              <a:rPr lang="pl-PL" dirty="0" smtClean="0"/>
              <a:t>Dzieci samodzielnie korzystają z Internetu przed 7 rokiem życia.</a:t>
            </a:r>
          </a:p>
          <a:p>
            <a:r>
              <a:rPr lang="pl-PL" dirty="0" smtClean="0"/>
              <a:t>Internet dla dzieci urodzonych po 2005 r., jest „naturalnym” środowiskiem.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95232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Korzyści wynikające ze wspólnego spożywania posiłków bez obecności mediów cyfrowych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</a:t>
            </a:r>
            <a:r>
              <a:rPr lang="pl-PL" dirty="0" smtClean="0"/>
              <a:t>oprawa wzajemnych relacji,</a:t>
            </a:r>
          </a:p>
          <a:p>
            <a:r>
              <a:rPr lang="pl-PL" dirty="0"/>
              <a:t>u</a:t>
            </a:r>
            <a:r>
              <a:rPr lang="pl-PL" dirty="0" smtClean="0"/>
              <a:t>łatwienie zmagań ze skutkami stresu,</a:t>
            </a:r>
          </a:p>
          <a:p>
            <a:r>
              <a:rPr lang="pl-PL" dirty="0"/>
              <a:t>m</a:t>
            </a:r>
            <a:r>
              <a:rPr lang="pl-PL" dirty="0" smtClean="0"/>
              <a:t>niejsze zainteresowanie używkami,</a:t>
            </a:r>
          </a:p>
          <a:p>
            <a:r>
              <a:rPr lang="pl-PL" dirty="0"/>
              <a:t>l</a:t>
            </a:r>
            <a:r>
              <a:rPr lang="pl-PL" dirty="0" smtClean="0"/>
              <a:t>epsze wyniki w szkole,</a:t>
            </a:r>
          </a:p>
          <a:p>
            <a:r>
              <a:rPr lang="pl-PL" dirty="0"/>
              <a:t>l</a:t>
            </a:r>
            <a:r>
              <a:rPr lang="pl-PL" dirty="0" smtClean="0"/>
              <a:t>epsza </a:t>
            </a:r>
            <a:r>
              <a:rPr lang="pl-PL" dirty="0" err="1" smtClean="0"/>
              <a:t>somatyka</a:t>
            </a:r>
            <a:r>
              <a:rPr lang="pl-PL" dirty="0" smtClean="0"/>
              <a:t>,</a:t>
            </a:r>
          </a:p>
          <a:p>
            <a:r>
              <a:rPr lang="pl-PL" dirty="0"/>
              <a:t>m</a:t>
            </a:r>
            <a:r>
              <a:rPr lang="pl-PL" dirty="0" smtClean="0"/>
              <a:t>niejsze ryzyko depresji i zaburzeń odżywiania,</a:t>
            </a:r>
          </a:p>
          <a:p>
            <a:r>
              <a:rPr lang="pl-PL" dirty="0"/>
              <a:t>l</a:t>
            </a:r>
            <a:r>
              <a:rPr lang="pl-PL" dirty="0" smtClean="0"/>
              <a:t>epsze samopoczucie,</a:t>
            </a:r>
          </a:p>
          <a:p>
            <a:r>
              <a:rPr lang="pl-PL" dirty="0"/>
              <a:t>l</a:t>
            </a:r>
            <a:r>
              <a:rPr lang="pl-PL" dirty="0" smtClean="0"/>
              <a:t>epsze odżywianie.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2423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HIGIENA  CYFROWA</a:t>
            </a:r>
            <a:br>
              <a:rPr lang="pl-PL" dirty="0" smtClean="0"/>
            </a:br>
            <a:r>
              <a:rPr lang="pl-PL" sz="2800" dirty="0" smtClean="0"/>
              <a:t>NIEPOKOJĄCE SYMPTOMY  -  </a:t>
            </a:r>
            <a:r>
              <a:rPr lang="pl-PL" sz="2800" b="1" i="1" u="sng" dirty="0" smtClean="0"/>
              <a:t>ZACHOWANIA</a:t>
            </a:r>
            <a:endParaRPr lang="pl-PL" sz="2800" b="1" i="1" u="sng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n</a:t>
            </a:r>
            <a:r>
              <a:rPr lang="pl-PL" dirty="0" smtClean="0"/>
              <a:t>ierozstawanie się ze swoim telefonem,</a:t>
            </a:r>
          </a:p>
          <a:p>
            <a:r>
              <a:rPr lang="pl-PL" dirty="0"/>
              <a:t>c</a:t>
            </a:r>
            <a:r>
              <a:rPr lang="pl-PL" dirty="0" smtClean="0"/>
              <a:t>iągłe sprawdzanie urządzenia i uruchamianie telefonu,</a:t>
            </a:r>
          </a:p>
          <a:p>
            <a:r>
              <a:rPr lang="pl-PL" dirty="0"/>
              <a:t>p</a:t>
            </a:r>
            <a:r>
              <a:rPr lang="pl-PL" dirty="0" smtClean="0"/>
              <a:t>rzerywanie rozmów w celu nawiązania połączenia telefonicznego,</a:t>
            </a:r>
          </a:p>
          <a:p>
            <a:r>
              <a:rPr lang="pl-PL" dirty="0"/>
              <a:t>w</a:t>
            </a:r>
            <a:r>
              <a:rPr lang="pl-PL" dirty="0" smtClean="0"/>
              <a:t>ychodzenie z sali szkolnej w celu odebrania połączenia </a:t>
            </a:r>
            <a:endParaRPr lang="pl-PL" dirty="0"/>
          </a:p>
          <a:p>
            <a:pPr marL="0" indent="0">
              <a:buNone/>
            </a:pPr>
            <a:r>
              <a:rPr lang="pl-PL" dirty="0" smtClean="0"/>
              <a:t>   lub nawiązania,</a:t>
            </a:r>
          </a:p>
          <a:p>
            <a:r>
              <a:rPr lang="pl-PL" dirty="0"/>
              <a:t>c</a:t>
            </a:r>
            <a:r>
              <a:rPr lang="pl-PL" dirty="0" smtClean="0"/>
              <a:t>zęste robienie zdjęć i dzielenie się nimi w sieci,</a:t>
            </a:r>
          </a:p>
          <a:p>
            <a:r>
              <a:rPr lang="pl-PL" dirty="0"/>
              <a:t>k</a:t>
            </a:r>
            <a:r>
              <a:rPr lang="pl-PL" dirty="0" smtClean="0"/>
              <a:t>orzystanie z urządzeń w miejscach, w których nie powinno się tego robić,</a:t>
            </a:r>
          </a:p>
          <a:p>
            <a:r>
              <a:rPr lang="pl-PL" dirty="0"/>
              <a:t>r</a:t>
            </a:r>
            <a:r>
              <a:rPr lang="pl-PL" dirty="0" smtClean="0"/>
              <a:t>ealizacja czynności ze smartfonem w ręku.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8236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HIGIENA  CYFROWA</a:t>
            </a:r>
            <a:br>
              <a:rPr lang="pl-PL" dirty="0" smtClean="0"/>
            </a:br>
            <a:r>
              <a:rPr lang="pl-PL" sz="2800" dirty="0"/>
              <a:t>NIEPOKOJĄCE SYMPTOMY  -  </a:t>
            </a:r>
            <a:r>
              <a:rPr lang="pl-PL" sz="2800" b="1" i="1" u="sng" dirty="0" smtClean="0"/>
              <a:t>PSYCHIKA</a:t>
            </a:r>
            <a:endParaRPr lang="pl-PL" sz="2800" b="1" i="1" u="sng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</a:t>
            </a:r>
            <a:r>
              <a:rPr lang="pl-PL" dirty="0" smtClean="0"/>
              <a:t>dczuwanie silnej potrzeby (przymusu) korzystania z telefonu,</a:t>
            </a:r>
          </a:p>
          <a:p>
            <a:r>
              <a:rPr lang="pl-PL" dirty="0"/>
              <a:t>c</a:t>
            </a:r>
            <a:r>
              <a:rPr lang="pl-PL" dirty="0" smtClean="0"/>
              <a:t>iągła gotowość na odpisywanie e- mail i SMS – ów,</a:t>
            </a:r>
          </a:p>
          <a:p>
            <a:r>
              <a:rPr lang="pl-PL" dirty="0"/>
              <a:t>o</a:t>
            </a:r>
            <a:r>
              <a:rPr lang="pl-PL" dirty="0" smtClean="0"/>
              <a:t>dczuwanie niepokoju, rozdrażnienia przy próbach ograniczenia korzystania z komputera,</a:t>
            </a:r>
          </a:p>
          <a:p>
            <a:r>
              <a:rPr lang="pl-PL" dirty="0"/>
              <a:t>o</a:t>
            </a:r>
            <a:r>
              <a:rPr lang="pl-PL" dirty="0" smtClean="0"/>
              <a:t>dczuwanie niepokoju, rozdrażnienia przy próbach zabronienia korzystania z komputera,</a:t>
            </a:r>
          </a:p>
          <a:p>
            <a:r>
              <a:rPr lang="pl-PL" dirty="0"/>
              <a:t>p</a:t>
            </a:r>
            <a:r>
              <a:rPr lang="pl-PL" dirty="0" smtClean="0"/>
              <a:t>odkreślanie ważności wpływu bycia online na dziejące </a:t>
            </a:r>
            <a:endParaRPr lang="pl-PL" dirty="0"/>
          </a:p>
          <a:p>
            <a:pPr marL="0" indent="0">
              <a:buNone/>
            </a:pPr>
            <a:r>
              <a:rPr lang="pl-PL" dirty="0" smtClean="0"/>
              <a:t>   się wydarzenia,</a:t>
            </a:r>
          </a:p>
          <a:p>
            <a:r>
              <a:rPr lang="pl-PL" dirty="0"/>
              <a:t>w</a:t>
            </a:r>
            <a:r>
              <a:rPr lang="pl-PL" dirty="0" smtClean="0"/>
              <a:t>ysokie poczucie bezpieczeństwa związane z byciem </a:t>
            </a:r>
            <a:r>
              <a:rPr lang="pl-PL" dirty="0" err="1" smtClean="0"/>
              <a:t>online</a:t>
            </a:r>
            <a:r>
              <a:rPr lang="pl-PL" dirty="0" smtClean="0"/>
              <a:t>.</a:t>
            </a:r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1435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/>
              <a:t>HIGIENA  CYFROWA</a:t>
            </a:r>
            <a:br>
              <a:rPr lang="pl-PL" dirty="0" smtClean="0"/>
            </a:br>
            <a:r>
              <a:rPr lang="pl-PL" sz="3100" dirty="0"/>
              <a:t>NIEPOKOJĄCE SYMPTOMY  - </a:t>
            </a:r>
            <a:r>
              <a:rPr lang="pl-PL" sz="3100" b="1" i="1" u="sng" dirty="0" smtClean="0"/>
              <a:t>NEGATYWNE  SKUTKI</a:t>
            </a:r>
            <a:endParaRPr lang="pl-PL" sz="3100" b="1" i="1" u="sng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z</a:t>
            </a:r>
            <a:r>
              <a:rPr lang="pl-PL" dirty="0" smtClean="0"/>
              <a:t>aniedbywanie innych aktywności lub dotychczasowych zainteresowań,</a:t>
            </a:r>
          </a:p>
          <a:p>
            <a:r>
              <a:rPr lang="pl-PL" dirty="0"/>
              <a:t>w</a:t>
            </a:r>
            <a:r>
              <a:rPr lang="pl-PL" dirty="0" smtClean="0"/>
              <a:t>ycofanie się z dotychczasowych relacji z innymi i zamykanie </a:t>
            </a:r>
          </a:p>
          <a:p>
            <a:pPr marL="0" indent="0">
              <a:buNone/>
            </a:pPr>
            <a:r>
              <a:rPr lang="pl-PL" dirty="0"/>
              <a:t> </a:t>
            </a:r>
            <a:r>
              <a:rPr lang="pl-PL" dirty="0" smtClean="0"/>
              <a:t>  się w świecie wirtualnym,</a:t>
            </a:r>
          </a:p>
          <a:p>
            <a:r>
              <a:rPr lang="pl-PL" dirty="0"/>
              <a:t>k</a:t>
            </a:r>
            <a:r>
              <a:rPr lang="pl-PL" dirty="0" smtClean="0"/>
              <a:t>orzystanie z Internetu pomimo negatywnych następstw</a:t>
            </a:r>
          </a:p>
          <a:p>
            <a:pPr marL="0" indent="0">
              <a:buNone/>
            </a:pPr>
            <a:r>
              <a:rPr lang="pl-PL" dirty="0" smtClean="0"/>
              <a:t>    (wygląd, zdrowie, zaniedbywanie obowiązków),</a:t>
            </a:r>
          </a:p>
          <a:p>
            <a:r>
              <a:rPr lang="pl-PL" dirty="0"/>
              <a:t>n</a:t>
            </a:r>
            <a:r>
              <a:rPr lang="pl-PL" dirty="0" smtClean="0"/>
              <a:t>admierne rozproszenie i dekoncentracja na lekcjach,</a:t>
            </a:r>
          </a:p>
          <a:p>
            <a:r>
              <a:rPr lang="pl-PL" dirty="0"/>
              <a:t>p</a:t>
            </a:r>
            <a:r>
              <a:rPr lang="pl-PL" dirty="0" smtClean="0"/>
              <a:t>roblem z właściwym gospodarowaniem własnym czasem,</a:t>
            </a:r>
          </a:p>
          <a:p>
            <a:r>
              <a:rPr lang="pl-PL" dirty="0"/>
              <a:t>o</a:t>
            </a:r>
            <a:r>
              <a:rPr lang="pl-PL" dirty="0" smtClean="0"/>
              <a:t>gólne przemęczenie organizmu.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4034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603" y="197840"/>
            <a:ext cx="9144793" cy="646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993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UWAGA!!!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i="1" dirty="0" smtClean="0"/>
              <a:t>Badanie </a:t>
            </a:r>
            <a:r>
              <a:rPr lang="pl-PL" i="1" u="sng" dirty="0" smtClean="0"/>
              <a:t>na próbie 50 000 </a:t>
            </a:r>
            <a:r>
              <a:rPr lang="pl-PL" i="1" dirty="0" smtClean="0"/>
              <a:t>uczniów wykazało, że </a:t>
            </a:r>
            <a:r>
              <a:rPr lang="pl-PL" i="1" u="sng" dirty="0" smtClean="0"/>
              <a:t>co piąty </a:t>
            </a:r>
            <a:r>
              <a:rPr lang="pl-PL" i="1" dirty="0" smtClean="0"/>
              <a:t>z nich  (20%) </a:t>
            </a:r>
          </a:p>
          <a:p>
            <a:pPr marL="0" indent="0">
              <a:buNone/>
            </a:pPr>
            <a:endParaRPr lang="pl-PL" i="1" dirty="0"/>
          </a:p>
          <a:p>
            <a:pPr marL="0" indent="0">
              <a:buNone/>
            </a:pPr>
            <a:r>
              <a:rPr lang="pl-PL" i="1" dirty="0" smtClean="0"/>
              <a:t>        </a:t>
            </a:r>
            <a:r>
              <a:rPr lang="pl-PL" i="1" u="sng" dirty="0" smtClean="0"/>
              <a:t>cierpi</a:t>
            </a:r>
            <a:r>
              <a:rPr lang="pl-PL" i="1" dirty="0" smtClean="0"/>
              <a:t> z powodu </a:t>
            </a:r>
            <a:r>
              <a:rPr lang="pl-PL" dirty="0" smtClean="0"/>
              <a:t>uzależnienia </a:t>
            </a:r>
            <a:r>
              <a:rPr lang="pl-PL" i="1" dirty="0" smtClean="0"/>
              <a:t>od </a:t>
            </a:r>
            <a:r>
              <a:rPr lang="pl-PL" i="1" dirty="0"/>
              <a:t>I</a:t>
            </a:r>
            <a:r>
              <a:rPr lang="pl-PL" i="1" dirty="0" smtClean="0"/>
              <a:t>nternetu i innych mediów. 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55961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ZARZĄDZAJ  POWIADOMIENIAMI  </a:t>
            </a:r>
            <a:br>
              <a:rPr lang="pl-PL" dirty="0" smtClean="0"/>
            </a:br>
            <a:r>
              <a:rPr lang="pl-PL" sz="2800" b="1" i="1" u="sng" dirty="0" smtClean="0"/>
              <a:t>W  SWOIM  SMARTFONIE</a:t>
            </a:r>
            <a:endParaRPr lang="pl-PL" sz="2800" b="1" i="1" u="sng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l-PL" dirty="0" smtClean="0"/>
              <a:t>Ustaw swój telefon tak, aby ograniczyć przychodzące do ciebie powiadomienia. Jeśli musisz ich używać, to pamiętaj, aby nie wzmacniać ich na przykład dodatkowym sygnałem i światłem.</a:t>
            </a:r>
          </a:p>
          <a:p>
            <a:pPr algn="just"/>
            <a:r>
              <a:rPr lang="pl-PL" dirty="0" smtClean="0"/>
              <a:t>Jeśli jakieś kontrolne programy i aplikacje rozpraszają cię bardziej niż inne, usuń je z pierwszego ekranu albo szybkiego paska dostępu do głównych aplikacji. Dodatkowo możesz schować kontrolną aplikację do folderu, który możesz stworzyć u siebie w pulpicie telefonu komórkowego.</a:t>
            </a:r>
          </a:p>
          <a:p>
            <a:pPr algn="just"/>
            <a:r>
              <a:rPr lang="pl-PL" dirty="0" smtClean="0"/>
              <a:t>Wyznacz sobie interwały sprawdzania danych kanałów komunikacji – co godzinę, co dwie godziny, raz na dzień, nie sięgaj po telefon zawsze, gdy przyjdzie nowe powiadomienie.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676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ZARZĄDZAJ  POWIADOMIENIAMI  </a:t>
            </a:r>
            <a:br>
              <a:rPr lang="pl-PL" dirty="0" smtClean="0"/>
            </a:br>
            <a:r>
              <a:rPr lang="pl-PL" sz="2800" b="1" i="1" u="sng" dirty="0" smtClean="0"/>
              <a:t>W  SWOIM   SMARTFONIE</a:t>
            </a:r>
            <a:endParaRPr lang="pl-PL" sz="2800" b="1" i="1" u="sng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 smtClean="0"/>
              <a:t> Zwiększ fizyczną odległość między sobą a smartfonem. Nie musisz go  wyłączać, ważne jest to, abyś go nie miał cały czas przy sobie, gdy go nie potrzebujesz.</a:t>
            </a:r>
          </a:p>
          <a:p>
            <a:pPr marL="0" indent="0" algn="just">
              <a:buNone/>
            </a:pPr>
            <a:endParaRPr lang="pl-PL" dirty="0" smtClean="0"/>
          </a:p>
          <a:p>
            <a:pPr algn="just"/>
            <a:r>
              <a:rPr lang="pl-PL" dirty="0" smtClean="0"/>
              <a:t>Usuń z zasięgu wzroku nie tylko telefon, ale również wszystkie przedmioty, które się z nim kojarzą (ładowarkę, słuchawki …).</a:t>
            </a:r>
            <a:endParaRPr lang="pl-PL" dirty="0"/>
          </a:p>
          <a:p>
            <a:pPr marL="0" indent="0" algn="just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372064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ZADBAJ  O  WŁAŚCIWĄ  KONCENTRACJĘ</a:t>
            </a:r>
            <a:br>
              <a:rPr lang="pl-PL" dirty="0" smtClean="0"/>
            </a:br>
            <a:r>
              <a:rPr lang="pl-PL" sz="2800" b="1" i="1" u="sng" dirty="0" smtClean="0"/>
              <a:t>WIELOZADANIOWOŚĆ TO MIT</a:t>
            </a:r>
            <a:endParaRPr lang="pl-PL" sz="2800" b="1" i="1" u="sng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Ćwicz swój mózg na koncentrację. Dobrymi sposobami są krzyżówki, czytanie na głos, szachy czy zabawy konstrukcyjne.</a:t>
            </a:r>
          </a:p>
          <a:p>
            <a:pPr marL="514350" indent="-514350">
              <a:buAutoNum type="arabicPeriod"/>
            </a:pPr>
            <a:endParaRPr lang="pl-PL" dirty="0" smtClean="0"/>
          </a:p>
          <a:p>
            <a:r>
              <a:rPr lang="pl-PL" dirty="0" smtClean="0"/>
              <a:t>Rób sobie krótkie przerwy w uczeniu się lub w pracy. W ich czasie wykonuj ćwiczenia relaksacyjne lub krótkie ćwiczenia gimnastyczne.</a:t>
            </a:r>
          </a:p>
          <a:p>
            <a:pPr marL="514350" indent="-514350">
              <a:buAutoNum type="arabicPeriod"/>
            </a:pPr>
            <a:endParaRPr lang="pl-PL" dirty="0" smtClean="0"/>
          </a:p>
          <a:p>
            <a:r>
              <a:rPr lang="pl-PL" dirty="0" smtClean="0"/>
              <a:t>Podczas pracy lub nauki wyłącz wszystkie inne programy, które tobie są zbędne. Korzystanie z wielu aplikacji „w tle” powoduje brak skupienia się na przekazywanych treściach, a tym samym brak czasu i przestrzeni na zapisywanie się informacji w pamięci długotrwałej.</a:t>
            </a:r>
          </a:p>
          <a:p>
            <a:pPr marL="514350" indent="-514350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570928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ZADBAJ  O  WŁAŚCIWĄ  KONCENTRACJĘ</a:t>
            </a:r>
            <a:br>
              <a:rPr lang="pl-PL" dirty="0" smtClean="0"/>
            </a:br>
            <a:r>
              <a:rPr lang="pl-PL" sz="2800" b="1" i="1" u="sng" dirty="0" smtClean="0"/>
              <a:t>WIELOZADANIOWOŚĆ TO MIT</a:t>
            </a:r>
            <a:endParaRPr lang="pl-PL" sz="2800" b="1" i="1" u="sng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r>
              <a:rPr lang="pl-PL" dirty="0" smtClean="0"/>
              <a:t>Nie używaj smartfonu podczas prowadzenia samochodu lub przechodzenia przez jezdnię.</a:t>
            </a:r>
          </a:p>
          <a:p>
            <a:r>
              <a:rPr lang="pl-PL" dirty="0" smtClean="0"/>
              <a:t> Jeśli masz trudności z koncentracją uwagi, nie próbuj od razu skupić się na wykonywanych czynnościach przez bardzo długi okres. </a:t>
            </a:r>
          </a:p>
          <a:p>
            <a:pPr marL="0" indent="0">
              <a:buNone/>
            </a:pPr>
            <a:r>
              <a:rPr lang="pl-PL" dirty="0" smtClean="0"/>
              <a:t>Na początek wyznacz sobie krótki czas, w którym będziesz koncentrował się na różnych czynnościach, a potem, wraz z postępami, stopniowo go wydłużaj.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68158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CZY  </a:t>
            </a:r>
            <a:r>
              <a:rPr lang="pl-PL" dirty="0" smtClean="0"/>
              <a:t>WIESZ?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/>
              <a:t>Około 50% młodzieży korzysta ze smartfonu od 3 do 4 godzin dziennie.</a:t>
            </a:r>
          </a:p>
          <a:p>
            <a:r>
              <a:rPr lang="pl-PL" dirty="0" smtClean="0"/>
              <a:t>Ponad 10% z młodzież korzysta ze smartfonu „cały czas”.</a:t>
            </a:r>
          </a:p>
          <a:p>
            <a:r>
              <a:rPr lang="pl-PL" dirty="0" smtClean="0"/>
              <a:t>Ponad 30% dzieci i młodzieży sięga po smartfon kilkadziesiąt razy dziennie.</a:t>
            </a:r>
          </a:p>
          <a:p>
            <a:r>
              <a:rPr lang="pl-PL" dirty="0" smtClean="0"/>
              <a:t>Postawa OLWAYS ON, przynależy do 13,5% młodych ludzi „zawsze podłączonych”, dla których nie istnieje „odroczenie przyjemności”, to pokolenie „współczesnych hedonistów”, to osoby nastawione na rozrywkę, przyjemność, ekscytację.</a:t>
            </a:r>
          </a:p>
          <a:p>
            <a:r>
              <a:rPr lang="pl-PL" dirty="0" smtClean="0"/>
              <a:t>Świat młodych zaczyna się dzielić na „cyfrowych tubylców” i „biernych imigrantów”.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01325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ZADBAJ O ODPOWIEDNIĄ DAWKĘ SNU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Nie zabieraj swojego telefonu komórkowego do łóżka, zostaw go w innym pomieszczeniu.</a:t>
            </a:r>
          </a:p>
          <a:p>
            <a:pPr marL="514350" indent="-514350">
              <a:buFont typeface="+mj-lt"/>
              <a:buAutoNum type="arabicPeriod"/>
            </a:pPr>
            <a:endParaRPr lang="pl-PL" dirty="0" smtClean="0"/>
          </a:p>
          <a:p>
            <a:r>
              <a:rPr lang="pl-PL" dirty="0" smtClean="0"/>
              <a:t>Na godzinę lub dwie przed położeniem się spać odłóż wszystkie urządzenia ekranowe i przejdź w tryb analogowy.</a:t>
            </a:r>
          </a:p>
          <a:p>
            <a:pPr marL="514350" indent="-514350">
              <a:buFont typeface="+mj-lt"/>
              <a:buAutoNum type="arabicPeriod"/>
            </a:pPr>
            <a:endParaRPr lang="pl-PL" dirty="0" smtClean="0"/>
          </a:p>
          <a:p>
            <a:r>
              <a:rPr lang="pl-PL" dirty="0" smtClean="0"/>
              <a:t>Światło hamuje proces zasypiania, dlatego wieczorem nie powinno się być wystawionym na silne światło, w tym to emitowane przez smartfon lub komputer.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13869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ZADBAJ O ODPOWIEDNIĄ DAWKĘ SNU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 Warto kłaść się spać o stałej porze, ponieważ każde tzw. Zarwanie nocy rozregulowuje rytm okołodobowy i wzmaga zapotrzebowanie na sen kompensacyjny – wyrównawczy.</a:t>
            </a:r>
          </a:p>
          <a:p>
            <a:endParaRPr lang="pl-PL" dirty="0"/>
          </a:p>
          <a:p>
            <a:r>
              <a:rPr lang="pl-PL" dirty="0" smtClean="0"/>
              <a:t>Zapotrzebowanie na sen – jego czas – wykazuje zmienność międzyosobniczą. Jedną z miar jakości snu jest poczucie wypoczęcia, którego brak powinien być wskazówką, że nasz sen jest niewłaściwy.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2330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POZOSTAWAJ  W DOBRYCH RELACJACH </a:t>
            </a:r>
            <a:br>
              <a:rPr lang="pl-PL" dirty="0" smtClean="0"/>
            </a:br>
            <a:r>
              <a:rPr lang="pl-PL" sz="2800" b="1" i="1" u="sng" dirty="0" smtClean="0"/>
              <a:t>Z OSOBAMI NAJBLIŻSZYMI</a:t>
            </a:r>
            <a:endParaRPr lang="pl-PL" sz="2800" b="1" i="1" u="sng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 smtClean="0"/>
              <a:t>Nie rezygnuj ze spotkań twarzą w twarz z osobami najbliższymi. Jeżeli masz tylko możliwość, utrzymuj relacje realne, a nie wirtualne. Kontakt w sieci różni się bowiem od relacji bezpośredniej.</a:t>
            </a:r>
          </a:p>
          <a:p>
            <a:pPr algn="just"/>
            <a:r>
              <a:rPr lang="pl-PL" dirty="0" smtClean="0"/>
              <a:t>Jeśli nawiązałeś jakąś ciekawą i ważną dla ciebie relację z drugą osobą przez Internet, stwórz przestrzeń do osobistego spotkania.</a:t>
            </a:r>
          </a:p>
          <a:p>
            <a:pPr algn="just"/>
            <a:r>
              <a:rPr lang="pl-PL" dirty="0" smtClean="0"/>
              <a:t>Zadbaj o atrakcyjną alternatywę dla czasu ekranowego. Problem  z nadużywaniem nowych technologii rozpoczyna się wówczas, kiedy jedynym dostępnym światem jest świat cyfrowy.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555455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endParaRPr lang="pl-PL" smtClean="0"/>
          </a:p>
          <a:p>
            <a:pPr algn="r">
              <a:buNone/>
            </a:pPr>
            <a:r>
              <a:rPr lang="pl-PL" smtClean="0"/>
              <a:t>Dziękuję za uwagę </a:t>
            </a:r>
            <a:r>
              <a:rPr lang="pl-PL" smtClean="0">
                <a:sym typeface="Wingdings" pitchFamily="2" charset="2"/>
              </a:rPr>
              <a:t></a:t>
            </a:r>
            <a:endParaRPr lang="pl-P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603" y="423411"/>
            <a:ext cx="9144793" cy="601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623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Zalety „Dostępu”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szeroki dostęp do wiedzy,</a:t>
            </a:r>
          </a:p>
          <a:p>
            <a:r>
              <a:rPr lang="pl-PL" dirty="0" smtClean="0"/>
              <a:t>oszczędność czasu,</a:t>
            </a:r>
          </a:p>
          <a:p>
            <a:r>
              <a:rPr lang="pl-PL" dirty="0" smtClean="0"/>
              <a:t>zwiększone poczucie bezpieczeństwa,</a:t>
            </a:r>
          </a:p>
          <a:p>
            <a:r>
              <a:rPr lang="pl-PL" dirty="0" smtClean="0"/>
              <a:t>możliwość rozwijania pasji, hobby,</a:t>
            </a:r>
          </a:p>
          <a:p>
            <a:r>
              <a:rPr lang="pl-PL" dirty="0" smtClean="0"/>
              <a:t>możliwość komunikacji z najbliższymi,</a:t>
            </a:r>
          </a:p>
          <a:p>
            <a:r>
              <a:rPr lang="pl-PL" dirty="0" smtClean="0"/>
              <a:t>możliwość pomocy innym,</a:t>
            </a:r>
          </a:p>
          <a:p>
            <a:r>
              <a:rPr lang="pl-PL" dirty="0" smtClean="0"/>
              <a:t>możliwość poznania ciekawych ludzi,</a:t>
            </a:r>
          </a:p>
          <a:p>
            <a:r>
              <a:rPr lang="pl-PL" dirty="0" smtClean="0"/>
              <a:t>możliwość bycia „aktorem”- narratorem treści,</a:t>
            </a:r>
          </a:p>
          <a:p>
            <a:r>
              <a:rPr lang="pl-PL" dirty="0" smtClean="0"/>
              <a:t>możliwość szybkiego zorganizowania się,</a:t>
            </a:r>
          </a:p>
          <a:p>
            <a:r>
              <a:rPr lang="pl-PL" dirty="0" smtClean="0"/>
              <a:t>większy dostęp do kultury.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83967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623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Czynniki wpływające na problemowe używanie mediów cyfrowych (</a:t>
            </a:r>
            <a:r>
              <a:rPr lang="pl-PL" u="sng" dirty="0" smtClean="0"/>
              <a:t>czynniki ryzyka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03964"/>
          </a:xfrm>
        </p:spPr>
        <p:txBody>
          <a:bodyPr/>
          <a:lstStyle/>
          <a:p>
            <a:r>
              <a:rPr lang="pl-PL" dirty="0"/>
              <a:t>n</a:t>
            </a:r>
            <a:r>
              <a:rPr lang="pl-PL" dirty="0" smtClean="0"/>
              <a:t>iekontrolowana „inicjacja cyfrowa”,</a:t>
            </a:r>
          </a:p>
          <a:p>
            <a:r>
              <a:rPr lang="pl-PL" dirty="0"/>
              <a:t>n</a:t>
            </a:r>
            <a:r>
              <a:rPr lang="pl-PL" dirty="0" smtClean="0"/>
              <a:t>ieograniczony dostęp do Internetu,</a:t>
            </a:r>
          </a:p>
          <a:p>
            <a:r>
              <a:rPr lang="pl-PL" dirty="0"/>
              <a:t>b</a:t>
            </a:r>
            <a:r>
              <a:rPr lang="pl-PL" dirty="0" smtClean="0"/>
              <a:t>rak jasnych zasad korzystania z mediów,</a:t>
            </a:r>
            <a:endParaRPr lang="pl-PL" dirty="0"/>
          </a:p>
          <a:p>
            <a:r>
              <a:rPr lang="pl-PL" dirty="0"/>
              <a:t>n</a:t>
            </a:r>
            <a:r>
              <a:rPr lang="pl-PL" dirty="0" smtClean="0"/>
              <a:t>adaktywność na portalach,</a:t>
            </a:r>
          </a:p>
          <a:p>
            <a:r>
              <a:rPr lang="pl-PL" dirty="0"/>
              <a:t>n</a:t>
            </a:r>
            <a:r>
              <a:rPr lang="pl-PL" dirty="0" smtClean="0"/>
              <a:t>uda, brak pasji,</a:t>
            </a:r>
          </a:p>
          <a:p>
            <a:r>
              <a:rPr lang="pl-PL" dirty="0"/>
              <a:t>b</a:t>
            </a:r>
            <a:r>
              <a:rPr lang="pl-PL" dirty="0" smtClean="0"/>
              <a:t>rak edukacji cyfrowej,</a:t>
            </a:r>
          </a:p>
          <a:p>
            <a:r>
              <a:rPr lang="pl-PL" dirty="0"/>
              <a:t>z</a:t>
            </a:r>
            <a:r>
              <a:rPr lang="pl-PL" dirty="0" smtClean="0"/>
              <a:t>łe relacje w rodzinie.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715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603" y="514859"/>
            <a:ext cx="9144793" cy="582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84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Syndrom FOMO – </a:t>
            </a:r>
            <a:r>
              <a:rPr lang="pl-PL" dirty="0" err="1" smtClean="0"/>
              <a:t>Fear</a:t>
            </a:r>
            <a:r>
              <a:rPr lang="pl-PL" dirty="0" smtClean="0"/>
              <a:t> of Missing Out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Dla pedagogiki i edukacji FOMO, to przejaw braku higieny w codziennym używaniu nowych technologii, który może wydatnie się przyczynić do obniżenia wyników osiąganych w nauce szkolnej.</a:t>
            </a:r>
          </a:p>
          <a:p>
            <a:r>
              <a:rPr lang="pl-PL" dirty="0" smtClean="0"/>
              <a:t>wysoki poziom FOMO dotyczy około </a:t>
            </a:r>
            <a:r>
              <a:rPr lang="pl-PL" b="1" dirty="0" smtClean="0"/>
              <a:t>14% młodzieży,</a:t>
            </a:r>
          </a:p>
          <a:p>
            <a:r>
              <a:rPr lang="pl-PL" dirty="0" smtClean="0"/>
              <a:t>średni poziom FOMO dotyczy około </a:t>
            </a:r>
            <a:r>
              <a:rPr lang="pl-PL" b="1" dirty="0" smtClean="0"/>
              <a:t>67% młodzieży,</a:t>
            </a:r>
          </a:p>
          <a:p>
            <a:r>
              <a:rPr lang="pl-PL" dirty="0" smtClean="0"/>
              <a:t>wysoki poziom FOMO dotyczy </a:t>
            </a:r>
            <a:r>
              <a:rPr lang="pl-PL" b="1" dirty="0" smtClean="0"/>
              <a:t>20% młodzieży.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411903917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1329</Words>
  <Application>Microsoft Office PowerPoint</Application>
  <PresentationFormat>Panoramiczny</PresentationFormat>
  <Paragraphs>163</Paragraphs>
  <Slides>33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Wingdings</vt:lpstr>
      <vt:lpstr>Motyw pakietu Office</vt:lpstr>
      <vt:lpstr>BEZPIECZNE DZIECI w SIECI</vt:lpstr>
      <vt:lpstr>CZY  WIESZ  ŻE?</vt:lpstr>
      <vt:lpstr>CZY  WIESZ?</vt:lpstr>
      <vt:lpstr>Prezentacja programu PowerPoint</vt:lpstr>
      <vt:lpstr>Zalety „Dostępu”</vt:lpstr>
      <vt:lpstr>Prezentacja programu PowerPoint</vt:lpstr>
      <vt:lpstr>Czynniki wpływające na problemowe używanie mediów cyfrowych (czynniki ryzyka)</vt:lpstr>
      <vt:lpstr>Prezentacja programu PowerPoint</vt:lpstr>
      <vt:lpstr>Syndrom FOMO – Fear of Missing Out</vt:lpstr>
      <vt:lpstr>Prezentacja programu PowerPoint</vt:lpstr>
      <vt:lpstr>Zagrożenia dla tożsamości człowieka</vt:lpstr>
      <vt:lpstr>Prezentacja programu PowerPoint</vt:lpstr>
      <vt:lpstr>Prezentacja programu PowerPoint</vt:lpstr>
      <vt:lpstr>Prezentacja programu PowerPoint</vt:lpstr>
      <vt:lpstr>IDEA 3 x R Relacja Rama Rytuał</vt:lpstr>
      <vt:lpstr>IDEA 3 x R Relacja Rama Rytuał</vt:lpstr>
      <vt:lpstr>IDEA 3 x R Relacja Rama Rytuał</vt:lpstr>
      <vt:lpstr>IDEA 3 x R Relacja Rama Rytuał</vt:lpstr>
      <vt:lpstr>Prezentacja programu PowerPoint</vt:lpstr>
      <vt:lpstr>Korzyści wynikające ze wspólnego spożywania posiłków bez obecności mediów cyfrowych</vt:lpstr>
      <vt:lpstr>HIGIENA  CYFROWA NIEPOKOJĄCE SYMPTOMY  -  ZACHOWANIA</vt:lpstr>
      <vt:lpstr>HIGIENA  CYFROWA NIEPOKOJĄCE SYMPTOMY  -  PSYCHIKA</vt:lpstr>
      <vt:lpstr>HIGIENA  CYFROWA NIEPOKOJĄCE SYMPTOMY  - NEGATYWNE  SKUTKI</vt:lpstr>
      <vt:lpstr>Prezentacja programu PowerPoint</vt:lpstr>
      <vt:lpstr>UWAGA!!!</vt:lpstr>
      <vt:lpstr>ZARZĄDZAJ  POWIADOMIENIAMI   W  SWOIM  SMARTFONIE</vt:lpstr>
      <vt:lpstr>ZARZĄDZAJ  POWIADOMIENIAMI   W  SWOIM   SMARTFONIE</vt:lpstr>
      <vt:lpstr>ZADBAJ  O  WŁAŚCIWĄ  KONCENTRACJĘ WIELOZADANIOWOŚĆ TO MIT</vt:lpstr>
      <vt:lpstr>ZADBAJ  O  WŁAŚCIWĄ  KONCENTRACJĘ WIELOZADANIOWOŚĆ TO MIT</vt:lpstr>
      <vt:lpstr>ZADBAJ O ODPOWIEDNIĄ DAWKĘ SNU</vt:lpstr>
      <vt:lpstr>ZADBAJ O ODPOWIEDNIĄ DAWKĘ SNU</vt:lpstr>
      <vt:lpstr>POZOSTAWAJ  W DOBRYCH RELACJACH  Z OSOBAMI NAJBLIŻSZYMI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smartfoNOWY uczeń</dc:title>
  <dc:creator>MSCDN</dc:creator>
  <cp:lastModifiedBy>adminmscdn</cp:lastModifiedBy>
  <cp:revision>48</cp:revision>
  <dcterms:created xsi:type="dcterms:W3CDTF">2021-10-28T08:34:32Z</dcterms:created>
  <dcterms:modified xsi:type="dcterms:W3CDTF">2022-09-27T09:52:59Z</dcterms:modified>
</cp:coreProperties>
</file>